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0080625" cy="7559675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42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08E2734-5542-88D6-5BEC-017F9EB5B27D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FreeSans" pitchFamily="2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936041-5B21-6795-B0EB-CDFD470F647D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FreeSans" pitchFamily="2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8F0714-0A97-021C-3ACF-D996B81F67D3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FreeSans" pitchFamily="2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870640-340A-6765-8AD8-D0018EAB6736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B12F537A-DD03-4733-BBD5-946162983681}" type="slidenum">
              <a:t>‹#›</a:t>
            </a:fld>
            <a:endParaRPr lang="en-US" sz="14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Free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9969283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91E7D7-461E-E729-AC2D-A6B15A8C16A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599" y="764280"/>
            <a:ext cx="5028480" cy="377136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790B2A-0CFD-4B16-56B5-B95C73A6DD05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77239" y="4777560"/>
            <a:ext cx="6217560" cy="4525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29052F3C-0758-13FB-7F47-3A9865BBCB43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rtl="0" hangingPunct="0">
              <a:buNone/>
              <a:tabLst/>
              <a:defRPr lang="en-US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A29E2C-05EC-EBAC-A33F-106508F9E749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algn="r" rtl="0" hangingPunct="0">
              <a:buNone/>
              <a:tabLst/>
              <a:defRPr lang="en-US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18B0C7-88CC-D35C-768F-3E6ED75549DE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b" anchorCtr="0">
            <a:noAutofit/>
          </a:bodyPr>
          <a:lstStyle>
            <a:lvl1pPr lvl="0" rtl="0" hangingPunct="0">
              <a:buNone/>
              <a:tabLst/>
              <a:defRPr lang="en-US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45531-2EF5-5975-9D4A-0795E6281CB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b" anchorCtr="0">
            <a:noAutofit/>
          </a:bodyPr>
          <a:lstStyle>
            <a:lvl1pPr lvl="0" algn="r" rtl="0" hangingPunct="0">
              <a:buNone/>
              <a:tabLst/>
              <a:defRPr lang="en-US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B885CDAE-4A59-4B1E-9FE1-349C9F8A5D4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809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hangingPunct="0">
      <a:tabLst/>
      <a:defRPr lang="en-US" sz="2000" b="0" i="0" u="none" strike="noStrike" kern="1200" cap="none">
        <a:ln>
          <a:noFill/>
        </a:ln>
        <a:highlight>
          <a:scrgbClr r="0" g="0" b="0">
            <a:alpha val="0"/>
          </a:scrgbClr>
        </a:highlight>
        <a:latin typeface="Liberation Sans" pitchFamily="18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2B53A3-D167-14B6-512C-ED9E940F2E5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3600D61-1164-4165-BD71-D9BF91FC0C9F}" type="slidenum">
              <a:t>1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E8C4D0-AD78-36E1-0330-98E072415D4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EB959C-1C33-ADC2-BE1E-F8A629F0D9D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1DF0C1-7D88-7D65-4744-4FBEF0DAD11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EA1D378-3724-43DF-9FC9-CF583E35051C}" type="slidenum">
              <a:t>2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E935FF-6102-7B75-BE23-0351EF5B890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06DA3C-EB7B-04CB-EBF4-341D8CD4B6B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E66BD2-14F0-700D-090C-519D0DF13C2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141B4839-7284-4B57-9E2A-63C1EA669D02}" type="slidenum">
              <a:t>3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800945-823F-A0D4-F15B-6A5260B8793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527C9E-8385-FAE7-293B-66EF6A0530F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9EFA44-9335-3166-DBCC-EEFD9AE9304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80FB3DBC-E21C-4148-BE04-A302F1DC0D5E}" type="slidenum">
              <a:t>4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DCEFD8-99C3-571D-8B3E-7E1893420DA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24EE3B-1B65-6D6D-DE01-21BA453D2C5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F6F36C-B2B8-F23C-5FA2-8DF8A7D9389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36E3591-49A6-4CDB-9B2A-C923FB5229A1}" type="slidenum">
              <a:t>5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A95154-C656-3377-51A0-04F4AFA1BCA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3001C0-FC6B-8E9E-3C33-DCFD3D95956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51D225-E992-1DD1-B8EF-6FD29465A11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3032E81-3ACC-484F-BB3D-4219DC44D863}" type="slidenum">
              <a:t>6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5E8B90-5612-CF41-A138-E2D6343C65C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2E0329-8116-EC29-D253-9DECF3D1C7B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644C71-90C5-824D-2C63-3EC2DFBD697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903DE8F8-8083-4C3E-9E5E-A4E116F817E6}" type="slidenum">
              <a:t>7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280B5D-39C2-CBD6-C01B-88A42FBC10D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667A9E-F468-97A5-7382-3A02C6EA216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0A6677-67D2-FA65-F804-9D78F2328DD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58F08C35-1DE0-4955-9E98-6D3AE0AD61EE}" type="slidenum">
              <a:t>8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B5FF00-C789-8165-AEE7-7A6C40C2946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159B6D-7613-D972-9704-1F3027C4F9E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E3AF37-AD4B-026E-E688-F0EBBDD5DC0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B5BA6FCE-2277-48A7-AC79-4D27995EA12A}" type="slidenum">
              <a:t>9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8DF14F-6636-387C-DEBA-CE88219F151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90FDAB-4AD6-38F9-71F8-43169F010B4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BBFC21-AFD0-B980-6260-08B0584A908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C1FECB9-6D4C-4A2A-85B2-085608E268F7}" type="slidenum">
              <a:t>10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B698E2-E245-7F87-F5C3-6DD16DADBE4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1AF73C-4C1E-6F1E-0672-FF536D5CD76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28F741-7063-B762-C29F-14EAD14D230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02E5E3C-E1BE-4E1B-9180-4DC7DDB44AB9}" type="slidenum">
              <a:t>11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C40338-ADCF-15ED-82CA-F6DBA473572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F74AC1-0891-C45A-FA86-A906265ADA3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21FF63-238A-6044-0882-D8B919EF5C3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6133AFC-9EE9-4C04-9D27-3A6A9E2BCD53}" type="slidenum">
              <a:t>12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481783-E34F-2422-D1E8-8A81E258C68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760C54-2316-EFF4-8DC1-2EA811D18AB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05D04D-63AC-59A9-E182-FD902749808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4F5A8195-1C73-4281-B5F2-2FB7E1E3E281}" type="slidenum">
              <a:t>13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433CA1-BA00-EB9B-11C8-AAA59085DD6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9BF990-B796-EA9D-FAEE-9EAD5434A86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8BD58-D02B-4FEB-AB51-284773551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958FF0-26C3-1403-5927-F05A3BA33D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86CAF-7B9C-7DE5-72FF-B5746C9D2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0C1C9-DAF0-438C-D65A-E5748F8ED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688728-C742-C0C8-4F0A-972AC8AE5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2A320F2-8FAF-488F-8CE6-64086F34FA9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0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0CC76-D493-9147-A1CE-EB5DD0911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7C1EC-6456-9928-07BC-9A3C4CA190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627F0E-07A0-FC86-A8E7-AEFF1F049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7DE938-6A15-D341-8E86-0DE86CCC5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4740A4-1DD0-1053-2C6A-9EE359EE8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72F91E5-2804-40FE-8738-F05BA02F843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084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A4E3D-CD0E-EDC9-F61A-489A71286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9BE6A8-BC9E-758C-02C2-2E8201BAAE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11DEED-D752-2990-2ABF-22B65E6F4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253287-786E-A3BC-FB60-E30D09AE8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E7FA7-2798-0502-3EB9-6EFE7B3C8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DC1CB7F-67C0-4BEC-8E3E-300A1C78D86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82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0F353-83CF-1FBB-8384-3E694F863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8255B-8A45-70AA-E4E6-7D333EC88B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384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FA4DFA-1B8A-D3E3-76B8-9F3345BAE8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384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BCCC2F-9EE0-A143-D55A-50CB65263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C1CA11-6C48-F966-A689-2AB65F789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424F73-2E35-D0A0-BFBC-582977859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4F1D9BA-C552-4C51-AF1D-16F90174264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54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81C16-BDF9-F641-6713-38F31A75D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80AAB1-B22B-980F-5051-5BF60CB6D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9E3B8E-0BAE-3BC9-F2F7-EB5D0871CE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200676-CBB6-BE1C-17AE-B145C9C2B1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5FA031-314C-FE51-98AE-1504FF64CF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190BD3-888E-EB19-6FCA-70C562924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AFADAF-618A-D33C-56FC-7E424479D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5CCF80-663A-E5A8-C8D0-B65DEDD12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7324E84-0639-49CE-9FC0-96AEAC28D8D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149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FC033-0FB7-7982-43FF-E21489198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09FAD6-7B9C-CBB7-825A-8758F7EFB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04682A-08CF-1621-AE11-E3105C1CA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CDC603-D98F-1A97-32AC-177ADE51C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9B2FC0E-3AF0-4663-9BA1-10DA34E7D83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219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2B40A7-FD41-EAF8-D643-A6EAF4ABF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6BF36D-6F52-163B-3CD5-43D647547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0E6902-BB95-B3F5-AE67-E738F20E0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B8897BD-BB40-4579-BC7C-7EC257A84F7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32793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EAE5B-EC58-2DF9-1C09-271BE8966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3AB7EE-355D-7526-6082-C777CDD04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0DB6DF-E105-A08F-B6E7-E96AB44A43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8BDB45-C8D9-AB2C-73FB-B48B77969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39155-FA73-2EE4-D822-8318FE6CE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F96050-7597-A85B-6355-6830FB991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5E5040F-125F-490D-BDBC-4920C162AC1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883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06C7F-34EA-5C3A-773D-AF2C880CA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A0103A-070C-CEBA-715B-755859AC6B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7C0803-729A-A646-FD24-6FAA5CFC29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E500AB-0699-E671-BA77-28B0E5A5E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A2F8C0-6329-2CA8-BA64-F26D2DD21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103054-E0BA-AB14-DA08-A8C0F166E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7718F5F-2D00-442F-A949-060E21ED717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747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860CA-CEB4-E343-4807-96F08FF6F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17DE95-E8DD-2696-D170-29A5535956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A5A1B-C7C1-EB2A-295E-1F8B4913E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28502-322D-6CF0-E976-FB85C0B25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7FEC9C-ACAB-4BFD-9073-049AD165F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2C9E52F-4FA5-4E65-A210-1887DA2E6C4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253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3F63DB-DD4E-5E98-29B3-0E8E34F6C1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A17015-75D4-A1C5-4C68-F0F1545F0C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47FAD-83B9-CB76-BD29-C0AA93FC4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80C366-FF8B-41C3-4E1F-7C010D25F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97EBA9-66A6-115D-BD31-BC2FE9B19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4CA9BA2-6801-418E-B48B-5533AEA5C12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981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9F9A4F-D4DE-35D4-3C2C-AF41C6E0B31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BA8967-9E42-BECC-333E-92068E1A8F1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E8D2C-243D-B5E0-EA33-922E8F927D91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rtl="0" hangingPunct="0">
              <a:buNone/>
              <a:tabLst/>
              <a:defRPr lang="en-US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E2BAD-0C55-24A3-9B2F-73F9BF52EC8C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algn="ctr" rtl="0" hangingPunct="0">
              <a:buNone/>
              <a:tabLst/>
              <a:defRPr lang="en-US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D362AE-1C61-3EE5-68DA-B2B47BD9F236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algn="r" rtl="0" hangingPunct="0">
              <a:buNone/>
              <a:tabLst/>
              <a:defRPr lang="en-US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96D9848A-160E-4F07-BD61-053FA74B1983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hangingPunct="0">
        <a:tabLst/>
        <a:defRPr lang="en-US" sz="4400" b="0" i="0" u="none" strike="noStrike" kern="1200" cap="none">
          <a:ln>
            <a:noFill/>
          </a:ln>
          <a:highlight>
            <a:scrgbClr r="0" g="0" b="0">
              <a:alpha val="0"/>
            </a:scrgbClr>
          </a:highlight>
          <a:latin typeface="Liberation Sans" pitchFamily="18"/>
        </a:defRPr>
      </a:lvl1pPr>
    </p:titleStyle>
    <p:bodyStyle>
      <a:lvl1pPr hangingPunct="0">
        <a:spcBef>
          <a:spcPts val="1417"/>
        </a:spcBef>
        <a:spcAft>
          <a:spcPts val="0"/>
        </a:spcAft>
        <a:tabLst/>
        <a:defRPr lang="en-US" sz="3200" b="0" i="0" u="none" strike="noStrike" kern="1200" cap="none">
          <a:ln>
            <a:noFill/>
          </a:ln>
          <a:highlight>
            <a:scrgbClr r="0" g="0" b="0">
              <a:alpha val="0"/>
            </a:scrgbClr>
          </a:highlight>
          <a:latin typeface="Liberation Sans" pitchFamily="18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2F6A5AF5-97DB-8ABF-0165-679A3A1196B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-1384920" y="0"/>
            <a:ext cx="12666600" cy="75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D527CDC-0721-CF1B-F072-734D9938F75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32560" y="8640"/>
            <a:ext cx="9847440" cy="1548000"/>
          </a:xfrm>
        </p:spPr>
        <p:txBody>
          <a:bodyPr vert="horz" anchorCtr="0">
            <a:spAutoFit/>
          </a:bodyPr>
          <a:lstStyle/>
          <a:p>
            <a:pPr marL="357120" lvl="0" indent="-357120" rtl="0"/>
            <a:r>
              <a:rPr lang="en-GB" b="1">
                <a:solidFill>
                  <a:srgbClr val="000000"/>
                </a:solidFill>
                <a:latin typeface="Times" pitchFamily="18"/>
              </a:rPr>
              <a:t>Welcome to Astronomy 115</a:t>
            </a:r>
            <a:br>
              <a:rPr lang="en-GB" sz="3200" b="1">
                <a:solidFill>
                  <a:srgbClr val="000000"/>
                </a:solidFill>
                <a:latin typeface="Times" pitchFamily="18"/>
              </a:rPr>
            </a:br>
            <a:r>
              <a:rPr lang="en-GB" sz="3200" b="1">
                <a:solidFill>
                  <a:srgbClr val="FFFF00"/>
                </a:solidFill>
                <a:latin typeface="Times" pitchFamily="18"/>
              </a:rPr>
              <a:t>http://sdbv.missouristate.edu/mreed/CLASS/A115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873A63-D444-C24E-3B05-C573CE204A6C}"/>
              </a:ext>
            </a:extLst>
          </p:cNvPr>
          <p:cNvSpPr txBox="1"/>
          <p:nvPr/>
        </p:nvSpPr>
        <p:spPr>
          <a:xfrm>
            <a:off x="91440" y="4745520"/>
            <a:ext cx="9988560" cy="281736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ctr" anchorCtr="0">
            <a:spAutoFit/>
          </a:bodyPr>
          <a:lstStyle/>
          <a:p>
            <a:pPr marL="214200" marR="0" lvl="0" indent="-214200" algn="ctr" rtl="0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4400" b="0" i="0" u="none" strike="noStrike" kern="1200" cap="none">
                <a:ln>
                  <a:noFill/>
                </a:ln>
                <a:solidFill>
                  <a:srgbClr val="E6E6E6"/>
                </a:solidFill>
                <a:highlight>
                  <a:scrgbClr r="0" g="0" b="0">
                    <a:alpha val="0"/>
                  </a:scrgbClr>
                </a:highlight>
                <a:latin typeface="Times" pitchFamily="18"/>
                <a:ea typeface="HG Mincho Light J" pitchFamily="2"/>
                <a:cs typeface="HG Mincho Light J" pitchFamily="2"/>
              </a:rPr>
              <a:t>“ It would seem that you have no useful skill or talent whatsoever, he said. Have you thought of going into teaching?”</a:t>
            </a:r>
          </a:p>
          <a:p>
            <a:pPr marL="214200" marR="0" lvl="0" indent="-214200" algn="ctr" rtl="0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4400" b="0" i="0" u="none" strike="noStrike" kern="1200" cap="none">
                <a:ln>
                  <a:noFill/>
                </a:ln>
                <a:solidFill>
                  <a:srgbClr val="E6E6E6"/>
                </a:solidFill>
                <a:highlight>
                  <a:scrgbClr r="0" g="0" b="0">
                    <a:alpha val="0"/>
                  </a:scrgbClr>
                </a:highlight>
                <a:latin typeface="Times" pitchFamily="18"/>
                <a:ea typeface="HG Mincho Light J" pitchFamily="2"/>
                <a:cs typeface="HG Mincho Light J" pitchFamily="2"/>
              </a:rPr>
              <a:t>Mort, by Terry Pratchett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54D5C9CB-CEA9-8000-8BC0-03460637AAD6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r="10848"/>
          <a:stretch>
            <a:fillRect/>
          </a:stretch>
        </p:blipFill>
        <p:spPr>
          <a:xfrm>
            <a:off x="-5040" y="11880"/>
            <a:ext cx="10084680" cy="75481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9D7A6EA-ADD7-CB69-47AD-8C01C2D4819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40159" y="146880"/>
            <a:ext cx="8607240" cy="1003320"/>
          </a:xfrm>
        </p:spPr>
        <p:txBody>
          <a:bodyPr vert="horz" anchorCtr="0">
            <a:spAutoFit/>
          </a:bodyPr>
          <a:lstStyle/>
          <a:p>
            <a:pPr marL="357120" lvl="0" indent="-357120" rtl="0"/>
            <a:r>
              <a:rPr lang="en-GB" sz="5400" b="1">
                <a:solidFill>
                  <a:srgbClr val="FFFF99"/>
                </a:solidFill>
                <a:latin typeface="Times" pitchFamily="18"/>
              </a:rPr>
              <a:t>Astronomy 115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7592DC-6890-6DCA-D3B0-A0738FF2684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2120" y="1864440"/>
            <a:ext cx="9777240" cy="6092999"/>
          </a:xfrm>
        </p:spPr>
        <p:txBody>
          <a:bodyPr vert="horz" anchor="t" anchorCtr="0">
            <a:spAutoFit/>
          </a:bodyPr>
          <a:lstStyle/>
          <a:p>
            <a:pPr lvl="0" rtl="0">
              <a:buSzPct val="45000"/>
              <a:buFont typeface="StarSymbol"/>
              <a:buChar char="●"/>
            </a:pPr>
            <a:r>
              <a:rPr lang="en-GB" sz="4000">
                <a:solidFill>
                  <a:srgbClr val="FFFFFF"/>
                </a:solidFill>
                <a:latin typeface="Times" pitchFamily="18"/>
              </a:rPr>
              <a:t>Dr. Mike Reed</a:t>
            </a:r>
          </a:p>
          <a:p>
            <a:pPr marL="0" lvl="2" indent="0" hangingPunct="0">
              <a:spcBef>
                <a:spcPts val="1417"/>
              </a:spcBef>
              <a:buSzPct val="45000"/>
              <a:buFont typeface="StarSymbol"/>
              <a:buChar char="●"/>
            </a:pPr>
            <a:r>
              <a:rPr lang="en-GB" sz="3200">
                <a:solidFill>
                  <a:srgbClr val="FFFFFF"/>
                </a:solidFill>
                <a:highlight>
                  <a:scrgbClr r="0" g="0" b="0">
                    <a:alpha val="0"/>
                  </a:scrgbClr>
                </a:highlight>
                <a:latin typeface="Times" pitchFamily="18"/>
              </a:rPr>
              <a:t>Office: 103L Kemper Hall</a:t>
            </a:r>
          </a:p>
          <a:p>
            <a:pPr marL="0" lvl="2" indent="0" hangingPunct="0">
              <a:spcBef>
                <a:spcPts val="1417"/>
              </a:spcBef>
              <a:buSzPct val="45000"/>
              <a:buFont typeface="StarSymbol"/>
              <a:buChar char="●"/>
            </a:pPr>
            <a:r>
              <a:rPr lang="en-GB" sz="3200">
                <a:solidFill>
                  <a:srgbClr val="FFFFFF"/>
                </a:solidFill>
                <a:highlight>
                  <a:scrgbClr r="0" g="0" b="0">
                    <a:alpha val="0"/>
                  </a:scrgbClr>
                </a:highlight>
                <a:latin typeface="Times" pitchFamily="18"/>
              </a:rPr>
              <a:t>Phone: 836-5131</a:t>
            </a:r>
          </a:p>
          <a:p>
            <a:pPr marL="0" lvl="2" indent="0" hangingPunct="0">
              <a:spcBef>
                <a:spcPts val="1417"/>
              </a:spcBef>
              <a:buSzPct val="45000"/>
              <a:buFont typeface="StarSymbol"/>
              <a:buChar char="●"/>
            </a:pPr>
            <a:r>
              <a:rPr lang="en-GB" sz="3200">
                <a:solidFill>
                  <a:srgbClr val="FFFFFF"/>
                </a:solidFill>
                <a:highlight>
                  <a:scrgbClr r="0" g="0" b="0">
                    <a:alpha val="0"/>
                  </a:scrgbClr>
                </a:highlight>
                <a:latin typeface="Times" pitchFamily="18"/>
              </a:rPr>
              <a:t>e-mail: </a:t>
            </a:r>
            <a:r>
              <a:rPr lang="en-GB" sz="3200">
                <a:solidFill>
                  <a:srgbClr val="FFFF00"/>
                </a:solidFill>
                <a:highlight>
                  <a:scrgbClr r="0" g="0" b="0">
                    <a:alpha val="0"/>
                  </a:scrgbClr>
                </a:highlight>
                <a:latin typeface="Times" pitchFamily="18"/>
              </a:rPr>
              <a:t> mikereed@missouristate.edu</a:t>
            </a:r>
          </a:p>
          <a:p>
            <a:pPr marL="0" lvl="2" indent="0" hangingPunct="0">
              <a:spcBef>
                <a:spcPts val="1417"/>
              </a:spcBef>
              <a:buSzPct val="45000"/>
              <a:buFont typeface="StarSymbol"/>
              <a:buChar char="●"/>
            </a:pPr>
            <a:r>
              <a:rPr lang="en-GB" sz="3200">
                <a:solidFill>
                  <a:srgbClr val="FFFFFF"/>
                </a:solidFill>
                <a:highlight>
                  <a:scrgbClr r="0" g="0" b="0">
                    <a:alpha val="0"/>
                  </a:scrgbClr>
                </a:highlight>
                <a:latin typeface="Times" pitchFamily="18"/>
              </a:rPr>
              <a:t>Office Hours: </a:t>
            </a:r>
            <a:r>
              <a:rPr lang="en-GB" sz="3200">
                <a:highlight>
                  <a:scrgbClr r="0" g="0" b="0">
                    <a:alpha val="0"/>
                  </a:scrgbClr>
                </a:highlight>
                <a:latin typeface="Times" pitchFamily="18"/>
              </a:rPr>
              <a:t> </a:t>
            </a:r>
            <a:r>
              <a:rPr lang="en-GB" sz="3200">
                <a:solidFill>
                  <a:srgbClr val="FFFF00"/>
                </a:solidFill>
                <a:highlight>
                  <a:scrgbClr r="0" g="0" b="0">
                    <a:alpha val="0"/>
                  </a:scrgbClr>
                </a:highlight>
                <a:latin typeface="Times" pitchFamily="18"/>
              </a:rPr>
              <a:t>M,W,F 8:30-9:55 am</a:t>
            </a:r>
          </a:p>
          <a:p>
            <a:pPr marL="0" lvl="2" indent="0" hangingPunct="0">
              <a:spcBef>
                <a:spcPts val="1417"/>
              </a:spcBef>
              <a:buSzPct val="45000"/>
              <a:buFont typeface="StarSymbol"/>
              <a:buChar char="●"/>
            </a:pPr>
            <a:r>
              <a:rPr lang="en-GB" sz="3200">
                <a:solidFill>
                  <a:srgbClr val="CCFF00"/>
                </a:solidFill>
                <a:highlight>
                  <a:scrgbClr r="0" g="0" b="0">
                    <a:alpha val="0"/>
                  </a:scrgbClr>
                </a:highlight>
                <a:latin typeface="Times" pitchFamily="18"/>
              </a:rPr>
              <a:t>Tuesdays &amp; Thursdays I work remotely; we can always schedule a zoom session.</a:t>
            </a:r>
          </a:p>
          <a:p>
            <a:pPr lvl="0" rtl="0">
              <a:buSzPct val="45000"/>
              <a:buFont typeface="StarSymbol"/>
              <a:buChar char="●"/>
            </a:pPr>
            <a:endParaRPr lang="en-GB" sz="3600">
              <a:latin typeface="Times" pitchFamily="18"/>
            </a:endParaRPr>
          </a:p>
          <a:p>
            <a:pPr lvl="0" rtl="0">
              <a:buSzPct val="45000"/>
              <a:buFont typeface="StarSymbol"/>
              <a:buChar char="●"/>
            </a:pPr>
            <a:endParaRPr lang="en-GB" sz="3600">
              <a:solidFill>
                <a:srgbClr val="FFFFCC"/>
              </a:solidFill>
              <a:latin typeface="Times" pitchFamily="1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21FBB848-B0F7-C99F-43C4-052C2681881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r="10848"/>
          <a:stretch>
            <a:fillRect/>
          </a:stretch>
        </p:blipFill>
        <p:spPr>
          <a:xfrm>
            <a:off x="-5040" y="11880"/>
            <a:ext cx="10084680" cy="75481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726076C-45A7-9307-8666-08D17DD2F17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40159" y="627120"/>
            <a:ext cx="8607240" cy="1263600"/>
          </a:xfrm>
        </p:spPr>
        <p:txBody>
          <a:bodyPr vert="horz" anchorCtr="0">
            <a:spAutoFit/>
          </a:bodyPr>
          <a:lstStyle/>
          <a:p>
            <a:pPr marL="357120" lvl="0" indent="-357120" rtl="0"/>
            <a:r>
              <a:rPr lang="en-GB" b="1">
                <a:solidFill>
                  <a:srgbClr val="FFFF99"/>
                </a:solidFill>
                <a:latin typeface="Times" pitchFamily="18"/>
              </a:rPr>
              <a:t>Emergency stuff (in syllabus too)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A1AB75-1358-8265-B000-D18778DF502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2120" y="1864440"/>
            <a:ext cx="9777240" cy="4734000"/>
          </a:xfrm>
        </p:spPr>
        <p:txBody>
          <a:bodyPr vert="horz" anchor="t" anchorCtr="0">
            <a:spAutoFit/>
          </a:bodyPr>
          <a:lstStyle/>
          <a:p>
            <a:pPr lvl="0" rtl="0">
              <a:buSzPct val="45000"/>
              <a:buFont typeface="StarSymbol"/>
              <a:buChar char="●"/>
            </a:pPr>
            <a:r>
              <a:rPr lang="en-GB" sz="3600">
                <a:solidFill>
                  <a:srgbClr val="18FFFF"/>
                </a:solidFill>
                <a:latin typeface="Times" pitchFamily="18"/>
              </a:rPr>
              <a:t>Shelter information:</a:t>
            </a:r>
            <a:r>
              <a:rPr lang="en-GB" sz="3600">
                <a:solidFill>
                  <a:srgbClr val="FFFF99"/>
                </a:solidFill>
                <a:latin typeface="Times" pitchFamily="18"/>
              </a:rPr>
              <a:t> Move to lower level using east and west stairs. Avoid south central stairwell. Shelter in movable shelving area on basement level.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en-GB" sz="3600">
                <a:solidFill>
                  <a:srgbClr val="18FFFF"/>
                </a:solidFill>
                <a:latin typeface="Times" pitchFamily="18"/>
              </a:rPr>
              <a:t>Emergency Assembly Point:</a:t>
            </a:r>
            <a:r>
              <a:rPr lang="en-GB" sz="3600">
                <a:solidFill>
                  <a:srgbClr val="FFFF99"/>
                </a:solidFill>
                <a:latin typeface="Times" pitchFamily="18"/>
              </a:rPr>
              <a:t> West to Glass Hall room 101; Alternate: South to Blunt Hall.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421B4137-0D6A-08F7-2AA3-7B840A5B336B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r="10848"/>
          <a:stretch>
            <a:fillRect/>
          </a:stretch>
        </p:blipFill>
        <p:spPr>
          <a:xfrm>
            <a:off x="-5040" y="11880"/>
            <a:ext cx="10084680" cy="75481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E6A7F19-7AB9-A698-BC76-4C7C726068C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27360"/>
            <a:ext cx="9966960" cy="887040"/>
          </a:xfrm>
        </p:spPr>
        <p:txBody>
          <a:bodyPr vert="horz" anchorCtr="0">
            <a:spAutoFit/>
          </a:bodyPr>
          <a:lstStyle/>
          <a:p>
            <a:pPr marL="357120" lvl="0" indent="-357120" rtl="0"/>
            <a:r>
              <a:rPr lang="en-GB" sz="3600" b="1">
                <a:solidFill>
                  <a:srgbClr val="FFFF99"/>
                </a:solidFill>
                <a:latin typeface="Times" pitchFamily="18"/>
              </a:rPr>
              <a:t>http://sdbv.missouristate.edu/mreed/CLASS/A115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009767-7A30-9F2F-39FC-AEA1037F9F4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0880" y="838799"/>
            <a:ext cx="9724680" cy="6647399"/>
          </a:xfrm>
        </p:spPr>
        <p:txBody>
          <a:bodyPr vert="horz" anchor="t" anchorCtr="0">
            <a:spAutoFit/>
          </a:bodyPr>
          <a:lstStyle/>
          <a:p>
            <a:pPr lvl="0" rtl="0"/>
            <a:endParaRPr lang="en-GB">
              <a:solidFill>
                <a:srgbClr val="FFFFFF"/>
              </a:solidFill>
            </a:endParaRPr>
          </a:p>
          <a:p>
            <a:pPr lvl="0" algn="ctr" rtl="0"/>
            <a:r>
              <a:rPr lang="en-GB">
                <a:solidFill>
                  <a:srgbClr val="FFCCFF"/>
                </a:solidFill>
              </a:rPr>
              <a:t>The textbook is on-line (pdf or html).</a:t>
            </a:r>
          </a:p>
          <a:p>
            <a:pPr marL="0" lvl="2" indent="0" hangingPunct="0">
              <a:lnSpc>
                <a:spcPct val="100000"/>
              </a:lnSpc>
              <a:spcBef>
                <a:spcPts val="1417"/>
              </a:spcBef>
              <a:buSzPct val="45000"/>
              <a:buFont typeface="StarSymbol"/>
              <a:buChar char="●"/>
              <a:tabLst>
                <a:tab pos="266400" algn="l"/>
                <a:tab pos="715680" algn="l"/>
                <a:tab pos="1164960" algn="l"/>
                <a:tab pos="1614240" algn="l"/>
                <a:tab pos="2063520" algn="l"/>
                <a:tab pos="2512800" algn="l"/>
                <a:tab pos="2962079" algn="l"/>
                <a:tab pos="3411360" algn="l"/>
                <a:tab pos="3860639" algn="l"/>
                <a:tab pos="4309920" algn="l"/>
                <a:tab pos="4759200" algn="l"/>
                <a:tab pos="5208480" algn="l"/>
                <a:tab pos="5657760" algn="l"/>
                <a:tab pos="6107039" algn="l"/>
                <a:tab pos="6556320" algn="l"/>
                <a:tab pos="7005599" algn="l"/>
                <a:tab pos="7454879" algn="l"/>
                <a:tab pos="7904160" algn="l"/>
                <a:tab pos="8353080" algn="l"/>
                <a:tab pos="8523000" algn="l"/>
                <a:tab pos="8980199" algn="l"/>
                <a:tab pos="9437400" algn="l"/>
              </a:tabLst>
            </a:pPr>
            <a:r>
              <a:rPr lang="en-GB" sz="3200">
                <a:solidFill>
                  <a:srgbClr val="66FFFF"/>
                </a:solidFill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Lecture notes will be posted after class.</a:t>
            </a:r>
          </a:p>
          <a:p>
            <a:pPr marL="0" lvl="2" indent="0" hangingPunct="0">
              <a:lnSpc>
                <a:spcPct val="100000"/>
              </a:lnSpc>
              <a:spcBef>
                <a:spcPts val="1417"/>
              </a:spcBef>
              <a:buSzPct val="45000"/>
              <a:buFont typeface="StarSymbol"/>
              <a:buChar char="●"/>
            </a:pPr>
            <a:r>
              <a:rPr lang="en-GB" sz="3200">
                <a:solidFill>
                  <a:srgbClr val="FFCCFF"/>
                </a:solidFill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Please let me know if you need help accessing the web, or if the web pages are not working.</a:t>
            </a:r>
          </a:p>
          <a:p>
            <a:pPr marL="0" lvl="2" indent="0" hangingPunct="0">
              <a:lnSpc>
                <a:spcPct val="100000"/>
              </a:lnSpc>
              <a:spcBef>
                <a:spcPts val="1417"/>
              </a:spcBef>
              <a:buSzPct val="45000"/>
              <a:buFont typeface="StarSymbol"/>
              <a:buChar char="●"/>
            </a:pPr>
            <a:endParaRPr lang="en-GB" sz="3200">
              <a:solidFill>
                <a:srgbClr val="FFCCFF"/>
              </a:solidFill>
              <a:highlight>
                <a:scrgbClr r="0" g="0" b="0">
                  <a:alpha val="0"/>
                </a:scrgbClr>
              </a:highlight>
              <a:latin typeface="Liberation Sans" pitchFamily="18"/>
            </a:endParaRPr>
          </a:p>
          <a:p>
            <a:pPr marL="0" lvl="2" indent="0" hangingPunct="0">
              <a:lnSpc>
                <a:spcPct val="100000"/>
              </a:lnSpc>
              <a:spcBef>
                <a:spcPts val="1417"/>
              </a:spcBef>
              <a:buSzPct val="45000"/>
              <a:buFont typeface="StarSymbol"/>
              <a:buChar char="●"/>
            </a:pPr>
            <a:r>
              <a:rPr lang="en-GB" sz="3200" b="1">
                <a:solidFill>
                  <a:srgbClr val="CCFF00"/>
                </a:solidFill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Brightspace for grades, syllabus, on-line textbook.</a:t>
            </a:r>
          </a:p>
          <a:p>
            <a:pPr marL="0" lvl="2" indent="0" hangingPunct="0">
              <a:lnSpc>
                <a:spcPct val="100000"/>
              </a:lnSpc>
              <a:spcBef>
                <a:spcPts val="1417"/>
              </a:spcBef>
              <a:buSzPct val="45000"/>
              <a:buFont typeface="StarSymbol"/>
              <a:buChar char="●"/>
            </a:pPr>
            <a:r>
              <a:rPr lang="en-GB" sz="3200" b="1">
                <a:solidFill>
                  <a:srgbClr val="FFCC00"/>
                </a:solidFill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Labs scores will be included on our main brightspace page- not separate lab pages.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CDDBDC01-9975-CA9C-35C8-497A671F0FA2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r="10848"/>
          <a:stretch>
            <a:fillRect/>
          </a:stretch>
        </p:blipFill>
        <p:spPr>
          <a:xfrm>
            <a:off x="-5040" y="11880"/>
            <a:ext cx="10084680" cy="75481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843DC92-733B-7AE6-AD53-9912EFD7AEA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11080" y="170640"/>
            <a:ext cx="8607240" cy="1526040"/>
          </a:xfrm>
        </p:spPr>
        <p:txBody>
          <a:bodyPr vert="horz" anchorCtr="0">
            <a:spAutoFit/>
          </a:bodyPr>
          <a:lstStyle/>
          <a:p>
            <a:pPr marL="357120" lvl="0" indent="-357120" rtl="0">
              <a:lnSpc>
                <a:spcPts val="3889"/>
              </a:lnSpc>
            </a:pPr>
            <a:r>
              <a:rPr lang="en-GB" sz="6000" b="1">
                <a:solidFill>
                  <a:srgbClr val="FFFF99"/>
                </a:solidFill>
                <a:latin typeface="Times" pitchFamily="18"/>
              </a:rPr>
              <a:t>Grading</a:t>
            </a:r>
            <a:r>
              <a:rPr lang="en-GB" sz="4800" b="1">
                <a:solidFill>
                  <a:srgbClr val="FFFF99"/>
                </a:solidFill>
                <a:latin typeface="Times" pitchFamily="18"/>
              </a:rPr>
              <a:t> </a:t>
            </a:r>
            <a:br>
              <a:rPr lang="en-GB" sz="4800" b="1">
                <a:solidFill>
                  <a:srgbClr val="FFFF99"/>
                </a:solidFill>
                <a:latin typeface="Times" pitchFamily="18"/>
              </a:rPr>
            </a:br>
            <a:r>
              <a:rPr lang="en-GB" sz="4800" b="1">
                <a:solidFill>
                  <a:srgbClr val="FFCC99"/>
                </a:solidFill>
                <a:latin typeface="Times" pitchFamily="18"/>
              </a:rPr>
              <a:t>Based on answers, not effort.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EF8111-A9A6-8D43-443B-1822C42741B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00560" y="1672940"/>
            <a:ext cx="9205920" cy="5505480"/>
          </a:xfrm>
        </p:spPr>
        <p:txBody>
          <a:bodyPr vert="horz" anchor="t" anchorCtr="0">
            <a:spAutoFit/>
          </a:bodyPr>
          <a:lstStyle/>
          <a:p>
            <a:pPr lvl="0" rtl="0">
              <a:buSzPct val="45000"/>
              <a:buFont typeface="StarSymbol"/>
              <a:buChar char="●"/>
            </a:pPr>
            <a:r>
              <a:rPr lang="en-GB" sz="2800" dirty="0">
                <a:solidFill>
                  <a:srgbClr val="FFFFFF"/>
                </a:solidFill>
                <a:latin typeface="Times" pitchFamily="18"/>
              </a:rPr>
              <a:t>Test- 300 points</a:t>
            </a:r>
          </a:p>
          <a:p>
            <a:pPr marL="0" lvl="2" indent="0" hangingPunct="0">
              <a:spcBef>
                <a:spcPts val="1417"/>
              </a:spcBef>
              <a:buSzPct val="45000"/>
              <a:buFont typeface="StarSymbol"/>
              <a:buChar char="●"/>
            </a:pPr>
            <a:r>
              <a:rPr lang="en-GB" sz="2400" dirty="0">
                <a:solidFill>
                  <a:srgbClr val="FFFFFF"/>
                </a:solidFill>
                <a:highlight>
                  <a:scrgbClr r="0" g="0" b="0">
                    <a:alpha val="0"/>
                  </a:scrgbClr>
                </a:highlight>
                <a:latin typeface="Times" pitchFamily="18"/>
              </a:rPr>
              <a:t>Tests will be part multiple choice, part short answer.</a:t>
            </a:r>
          </a:p>
          <a:p>
            <a:pPr marL="0" lvl="2" indent="0" hangingPunct="0">
              <a:spcBef>
                <a:spcPts val="1417"/>
              </a:spcBef>
              <a:buSzPct val="45000"/>
              <a:buFont typeface="StarSymbol"/>
              <a:buChar char="●"/>
            </a:pPr>
            <a:r>
              <a:rPr lang="en-GB" sz="2400" dirty="0">
                <a:solidFill>
                  <a:srgbClr val="FFFFFF"/>
                </a:solidFill>
                <a:highlight>
                  <a:scrgbClr r="0" g="0" b="0">
                    <a:alpha val="0"/>
                  </a:scrgbClr>
                </a:highlight>
                <a:latin typeface="Times" pitchFamily="18"/>
              </a:rPr>
              <a:t>Make-up tests are </a:t>
            </a:r>
            <a:r>
              <a:rPr lang="en-GB" sz="2400" i="1" u="sng" dirty="0">
                <a:solidFill>
                  <a:srgbClr val="FFFFFF"/>
                </a:solidFill>
                <a:highlight>
                  <a:scrgbClr r="0" g="0" b="0">
                    <a:alpha val="0"/>
                  </a:scrgbClr>
                </a:highlight>
                <a:latin typeface="Times" pitchFamily="18"/>
              </a:rPr>
              <a:t>all</a:t>
            </a:r>
            <a:r>
              <a:rPr lang="en-GB" sz="2400" dirty="0">
                <a:solidFill>
                  <a:srgbClr val="FFFFFF"/>
                </a:solidFill>
                <a:highlight>
                  <a:scrgbClr r="0" g="0" b="0">
                    <a:alpha val="0"/>
                  </a:scrgbClr>
                </a:highlight>
                <a:latin typeface="Times" pitchFamily="18"/>
              </a:rPr>
              <a:t> short answer!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en-GB" sz="2800" dirty="0">
                <a:solidFill>
                  <a:srgbClr val="FFFFFF"/>
                </a:solidFill>
                <a:latin typeface="Times" pitchFamily="18"/>
              </a:rPr>
              <a:t> Homework and in-class assignments- 200 points</a:t>
            </a:r>
          </a:p>
          <a:p>
            <a:pPr marL="0" lvl="2" indent="0" hangingPunct="0">
              <a:lnSpc>
                <a:spcPct val="100000"/>
              </a:lnSpc>
              <a:spcBef>
                <a:spcPts val="1417"/>
              </a:spcBef>
              <a:buSzPct val="45000"/>
              <a:buFont typeface="StarSymbol"/>
              <a:buChar char="●"/>
            </a:pPr>
            <a:r>
              <a:rPr lang="en-GB" sz="2800" dirty="0">
                <a:solidFill>
                  <a:srgbClr val="FFFFFF"/>
                </a:solidFill>
                <a:highlight>
                  <a:scrgbClr r="0" g="0" b="0">
                    <a:alpha val="0"/>
                  </a:scrgbClr>
                </a:highlight>
                <a:latin typeface="Times" pitchFamily="18"/>
              </a:rPr>
              <a:t>~4 Homework, ~4 in-class assignments.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en-GB" sz="2800" dirty="0">
                <a:solidFill>
                  <a:srgbClr val="FFFFFF"/>
                </a:solidFill>
                <a:latin typeface="Times" pitchFamily="18"/>
              </a:rPr>
              <a:t> Quizzes- 150 points</a:t>
            </a:r>
          </a:p>
          <a:p>
            <a:pPr marL="0" lvl="2" indent="0" hangingPunct="0">
              <a:spcBef>
                <a:spcPts val="1417"/>
              </a:spcBef>
              <a:buSzPct val="45000"/>
              <a:buFont typeface="StarSymbol"/>
              <a:buChar char="●"/>
            </a:pPr>
            <a:r>
              <a:rPr lang="en-GB" sz="2400" dirty="0">
                <a:solidFill>
                  <a:srgbClr val="FFFFFF"/>
                </a:solidFill>
                <a:highlight>
                  <a:scrgbClr r="0" g="0" b="0">
                    <a:alpha val="0"/>
                  </a:scrgbClr>
                </a:highlight>
                <a:latin typeface="Times" pitchFamily="18"/>
              </a:rPr>
              <a:t>There will be 17 quizzes given throughout the semester. The 2 lowest quiz scores will be dropped at the end of the semester.</a:t>
            </a:r>
          </a:p>
          <a:p>
            <a:pPr marL="0" lvl="2" indent="0" hangingPunct="0">
              <a:spcBef>
                <a:spcPts val="1417"/>
              </a:spcBef>
              <a:buSzPct val="45000"/>
              <a:buFont typeface="StarSymbol"/>
              <a:buChar char="●"/>
            </a:pPr>
            <a:r>
              <a:rPr lang="en-GB" sz="2400" dirty="0">
                <a:solidFill>
                  <a:srgbClr val="FFFFFF"/>
                </a:solidFill>
                <a:highlight>
                  <a:scrgbClr r="0" g="0" b="0">
                    <a:alpha val="0"/>
                  </a:scrgbClr>
                </a:highlight>
                <a:latin typeface="Times" pitchFamily="18"/>
              </a:rPr>
              <a:t>You must use your clickers for these (allowed 2 exceptions).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en-GB" sz="2800" dirty="0">
                <a:solidFill>
                  <a:srgbClr val="FFFFFF"/>
                </a:solidFill>
                <a:latin typeface="Times" pitchFamily="18"/>
              </a:rPr>
              <a:t>Group Projects- 100 points. 2 projects.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en-GB" sz="2800" dirty="0">
                <a:solidFill>
                  <a:srgbClr val="FFFFFF"/>
                </a:solidFill>
                <a:latin typeface="Times" pitchFamily="18"/>
              </a:rPr>
              <a:t>Labs- 260 points.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4F24198E-F830-1A5D-A14D-ECCA65B1B5B5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r="10848"/>
          <a:stretch>
            <a:fillRect/>
          </a:stretch>
        </p:blipFill>
        <p:spPr>
          <a:xfrm>
            <a:off x="-5040" y="11880"/>
            <a:ext cx="10084680" cy="75481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4529BA8-D2EB-D728-CD5B-6C8BF911593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0080" y="91440"/>
            <a:ext cx="8607240" cy="1526040"/>
          </a:xfrm>
        </p:spPr>
        <p:txBody>
          <a:bodyPr vert="horz" anchorCtr="0">
            <a:spAutoFit/>
          </a:bodyPr>
          <a:lstStyle/>
          <a:p>
            <a:pPr marL="357120" lvl="0" indent="-357120" rtl="0"/>
            <a:r>
              <a:rPr lang="en-GB" sz="8000" b="1">
                <a:solidFill>
                  <a:srgbClr val="FFFF99"/>
                </a:solidFill>
                <a:latin typeface="Times" pitchFamily="18"/>
              </a:rPr>
              <a:t>Tests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4189BB-5E8E-CAF6-2D6F-EEC252EB5DDA}"/>
              </a:ext>
            </a:extLst>
          </p:cNvPr>
          <p:cNvSpPr txBox="1"/>
          <p:nvPr/>
        </p:nvSpPr>
        <p:spPr>
          <a:xfrm>
            <a:off x="640080" y="1555919"/>
            <a:ext cx="9143999" cy="4337619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3200" b="0" i="0" u="none" strike="noStrike" kern="1200" cap="none" dirty="0">
                <a:ln>
                  <a:noFill/>
                </a:ln>
                <a:solidFill>
                  <a:srgbClr val="CCFFFF"/>
                </a:solidFill>
                <a:latin typeface="Liberation Sans" pitchFamily="18"/>
                <a:ea typeface="Noto Sans CJK SC Regular" pitchFamily="2"/>
                <a:cs typeface="FreeSans" pitchFamily="2"/>
              </a:rPr>
              <a:t>We will have three 1 hour section tests (25-30 questions each).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3200" b="0" i="0" u="none" strike="noStrike" kern="1200" cap="none" dirty="0">
                <a:ln>
                  <a:noFill/>
                </a:ln>
                <a:solidFill>
                  <a:srgbClr val="FFFF00"/>
                </a:solidFill>
                <a:latin typeface="Liberation Sans" pitchFamily="18"/>
                <a:ea typeface="Noto Sans CJK SC Regular" pitchFamily="2"/>
                <a:cs typeface="FreeSans" pitchFamily="2"/>
              </a:rPr>
              <a:t>If you want, rather than taking the last section test, you can take a longer (about 50 questions) comprehensive final. That score will count as your last section test score </a:t>
            </a:r>
            <a:r>
              <a:rPr lang="en-US" sz="3200" b="0" i="1" u="none" strike="noStrike" kern="1200" cap="none" dirty="0">
                <a:ln>
                  <a:noFill/>
                </a:ln>
                <a:solidFill>
                  <a:srgbClr val="FFFF00"/>
                </a:solidFill>
                <a:latin typeface="Liberation Sans" pitchFamily="18"/>
                <a:ea typeface="Noto Sans CJK SC Regular" pitchFamily="2"/>
                <a:cs typeface="FreeSans" pitchFamily="2"/>
              </a:rPr>
              <a:t>and</a:t>
            </a:r>
            <a:r>
              <a:rPr lang="en-US" sz="3200" b="0" i="0" u="none" strike="noStrike" kern="1200" cap="none" dirty="0">
                <a:ln>
                  <a:noFill/>
                </a:ln>
                <a:solidFill>
                  <a:srgbClr val="FFFF00"/>
                </a:solidFill>
                <a:latin typeface="Liberation Sans" pitchFamily="18"/>
                <a:ea typeface="Noto Sans CJK SC Regular" pitchFamily="2"/>
                <a:cs typeface="FreeSans" pitchFamily="2"/>
              </a:rPr>
              <a:t> replace any lower section test scores.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3200" b="0" i="0" u="none" strike="noStrike" kern="1200" cap="none" dirty="0">
                <a:ln>
                  <a:noFill/>
                </a:ln>
                <a:solidFill>
                  <a:srgbClr val="FF0000"/>
                </a:solidFill>
                <a:latin typeface="Liberation Sans" pitchFamily="18"/>
                <a:ea typeface="Noto Sans CJK SC Regular" pitchFamily="2"/>
                <a:cs typeface="FreeSans" pitchFamily="2"/>
              </a:rPr>
              <a:t>But you cannot replace two 0 scores with a comprehensive final.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E6D1F608-666A-9B3E-3EDE-F7B5112E676F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r="10848"/>
          <a:stretch>
            <a:fillRect/>
          </a:stretch>
        </p:blipFill>
        <p:spPr>
          <a:xfrm>
            <a:off x="-5040" y="11880"/>
            <a:ext cx="10084680" cy="75481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682C295-3709-9D21-5BB4-660A5A2AF359}"/>
              </a:ext>
            </a:extLst>
          </p:cNvPr>
          <p:cNvSpPr txBox="1"/>
          <p:nvPr/>
        </p:nvSpPr>
        <p:spPr>
          <a:xfrm>
            <a:off x="741960" y="1259639"/>
            <a:ext cx="8604360" cy="505296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ctr">
            <a:spAutoFit/>
          </a:bodyPr>
          <a:lstStyle/>
          <a:p>
            <a:pPr marL="0" marR="0" lvl="0" indent="0" algn="ctr" rtl="0" hangingPunct="0">
              <a:buSzPct val="45000"/>
              <a:buFont typeface="StarSymbol"/>
              <a:buChar char="●"/>
              <a:tabLst/>
            </a:pPr>
            <a:r>
              <a:rPr lang="en-US" sz="3200" b="0" i="0" u="none" strike="noStrike" kern="1200" cap="none">
                <a:ln>
                  <a:noFill/>
                </a:ln>
                <a:solidFill>
                  <a:srgbClr val="CCFFFF"/>
                </a:solidFill>
                <a:highlight>
                  <a:scrgbClr r="0" g="0" b="0">
                    <a:alpha val="0"/>
                  </a:scrgbClr>
                </a:highlight>
                <a:latin typeface="Times" pitchFamily="18"/>
                <a:ea typeface="Noto Sans CJK SC Regular" pitchFamily="2"/>
                <a:cs typeface="FreeSans" pitchFamily="2"/>
              </a:rPr>
              <a:t>There will be two group activities (50 points each).</a:t>
            </a:r>
          </a:p>
          <a:p>
            <a:pPr marL="0" marR="0" lvl="0" indent="0" algn="ctr" rtl="0" hangingPunct="0">
              <a:buSzPct val="45000"/>
              <a:buFont typeface="StarSymbol"/>
              <a:buChar char="●"/>
              <a:tabLst/>
            </a:pPr>
            <a:r>
              <a:rPr lang="en-US" sz="3200" b="0" i="0" u="none" strike="noStrike" kern="1200" cap="none">
                <a:ln>
                  <a:noFill/>
                </a:ln>
                <a:solidFill>
                  <a:srgbClr val="FFFF99"/>
                </a:solidFill>
                <a:highlight>
                  <a:scrgbClr r="0" g="0" b="0">
                    <a:alpha val="0"/>
                  </a:scrgbClr>
                </a:highlight>
                <a:latin typeface="Times" pitchFamily="18"/>
                <a:ea typeface="Noto Sans CJK SC Regular" pitchFamily="2"/>
                <a:cs typeface="FreeSans" pitchFamily="2"/>
              </a:rPr>
              <a:t>You will work in groups to complete the activity and turn in one set of written answers with your names on it.</a:t>
            </a:r>
          </a:p>
          <a:p>
            <a:pPr marL="0" marR="0" lvl="0" indent="0" algn="ctr" rtl="0" hangingPunct="0">
              <a:buSzPct val="45000"/>
              <a:buFont typeface="StarSymbol"/>
              <a:buChar char="●"/>
              <a:tabLst/>
            </a:pPr>
            <a:endParaRPr lang="en-US" sz="3200" b="0" i="0" u="none" strike="noStrike" kern="1200" cap="none">
              <a:ln>
                <a:noFill/>
              </a:ln>
              <a:solidFill>
                <a:srgbClr val="CCFFFF"/>
              </a:solidFill>
              <a:highlight>
                <a:scrgbClr r="0" g="0" b="0">
                  <a:alpha val="0"/>
                </a:scrgbClr>
              </a:highlight>
              <a:latin typeface="Times" pitchFamily="18"/>
              <a:ea typeface="Noto Sans CJK SC Regular" pitchFamily="2"/>
              <a:cs typeface="FreeSans" pitchFamily="2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9AA882-F278-A1F4-7933-9DB6ACD5A7D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81480" y="0"/>
            <a:ext cx="8604360" cy="1259280"/>
          </a:xfrm>
        </p:spPr>
        <p:txBody>
          <a:bodyPr vert="horz">
            <a:spAutoFit/>
          </a:bodyPr>
          <a:lstStyle/>
          <a:p>
            <a:pPr marL="357120" lvl="0" indent="-357120" rtl="0"/>
            <a:r>
              <a:rPr lang="en-US">
                <a:solidFill>
                  <a:srgbClr val="FFFF66"/>
                </a:solidFill>
                <a:latin typeface="Times" pitchFamily="18"/>
              </a:rPr>
              <a:t>Group Projects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E0BD3DA3-F121-A5C8-848A-C3A5FA0FBFC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r="10848"/>
          <a:stretch>
            <a:fillRect/>
          </a:stretch>
        </p:blipFill>
        <p:spPr>
          <a:xfrm>
            <a:off x="-5040" y="11880"/>
            <a:ext cx="10084680" cy="75481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43B8930-4B2D-BEB2-2343-07CDA1BF03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81480" y="503999"/>
            <a:ext cx="8604360" cy="1259280"/>
          </a:xfrm>
        </p:spPr>
        <p:txBody>
          <a:bodyPr vert="horz">
            <a:spAutoFit/>
          </a:bodyPr>
          <a:lstStyle/>
          <a:p>
            <a:pPr marL="357120" lvl="0" indent="-357120" rtl="0"/>
            <a:r>
              <a:rPr lang="en-US">
                <a:solidFill>
                  <a:srgbClr val="FFFF99"/>
                </a:solidFill>
                <a:latin typeface="Times" pitchFamily="18"/>
              </a:rPr>
              <a:t>Homework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5A2D41-8D17-6DDA-E0F4-F544033E667A}"/>
              </a:ext>
            </a:extLst>
          </p:cNvPr>
          <p:cNvSpPr txBox="1"/>
          <p:nvPr/>
        </p:nvSpPr>
        <p:spPr>
          <a:xfrm>
            <a:off x="741960" y="2030400"/>
            <a:ext cx="8604360" cy="3462119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ctr">
            <a:spAutoFit/>
          </a:bodyPr>
          <a:lstStyle/>
          <a:p>
            <a:pPr marL="0" marR="0" lvl="0" indent="0" algn="ctr" rtl="0" hangingPunct="0">
              <a:buSzPct val="45000"/>
              <a:buFont typeface="StarSymbol"/>
              <a:buChar char="●"/>
              <a:tabLst/>
            </a:pPr>
            <a:endParaRPr lang="en-US" sz="3200" b="0" i="0" u="none" strike="noStrike" kern="1200" cap="none">
              <a:ln>
                <a:noFill/>
              </a:ln>
              <a:highlight>
                <a:scrgbClr r="0" g="0" b="0">
                  <a:alpha val="0"/>
                </a:scrgbClr>
              </a:highlight>
              <a:latin typeface="Times" pitchFamily="18"/>
              <a:ea typeface="Noto Sans CJK SC Regular" pitchFamily="2"/>
              <a:cs typeface="FreeSans" pitchFamily="2"/>
            </a:endParaRPr>
          </a:p>
          <a:p>
            <a:pPr marL="0" marR="0" lvl="0" indent="0" algn="ctr" rtl="0" hangingPunct="0">
              <a:buSzPct val="45000"/>
              <a:buFont typeface="StarSymbol"/>
              <a:buChar char="●"/>
              <a:tabLst/>
            </a:pPr>
            <a:r>
              <a:rPr lang="en-US" sz="3600" b="0" i="0" u="none" strike="noStrike" kern="1200" cap="none">
                <a:ln>
                  <a:noFill/>
                </a:ln>
                <a:solidFill>
                  <a:srgbClr val="CCFFFF"/>
                </a:solidFill>
                <a:highlight>
                  <a:scrgbClr r="0" g="0" b="0">
                    <a:alpha val="0"/>
                  </a:scrgbClr>
                </a:highlight>
                <a:latin typeface="Times" pitchFamily="18"/>
                <a:ea typeface="Noto Sans CJK SC Regular" pitchFamily="2"/>
                <a:cs typeface="FreeSans" pitchFamily="2"/>
              </a:rPr>
              <a:t>HW will be assigned (often out of the book), and you will do it on paper. On the due date, I will have converted the questions to multiple choice, which you will answer on your paper.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4898D36F-C83C-FCE1-753B-4EF6D8C12C62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r="10848"/>
          <a:stretch>
            <a:fillRect/>
          </a:stretch>
        </p:blipFill>
        <p:spPr>
          <a:xfrm>
            <a:off x="-5040" y="11880"/>
            <a:ext cx="10084680" cy="75481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70C2C50-5826-9B02-AE79-058AAD9B1CC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40159" y="627480"/>
            <a:ext cx="8604360" cy="1258920"/>
          </a:xfrm>
        </p:spPr>
        <p:txBody>
          <a:bodyPr vert="horz"/>
          <a:lstStyle/>
          <a:p>
            <a:pPr lvl="0" rtl="0"/>
            <a:r>
              <a:rPr lang="en-US">
                <a:solidFill>
                  <a:srgbClr val="FFFF66"/>
                </a:solidFill>
              </a:rPr>
              <a:t>In-class Assignments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EE7D88-FBA0-F7E5-2661-9C4D95FE382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40159" y="2101680"/>
            <a:ext cx="8604360" cy="4384800"/>
          </a:xfrm>
        </p:spPr>
        <p:txBody>
          <a:bodyPr vert="horz"/>
          <a:lstStyle/>
          <a:p>
            <a:pPr lvl="0" rtl="0">
              <a:buSzPct val="45000"/>
              <a:buFont typeface="StarSymbol"/>
              <a:buChar char="●"/>
            </a:pPr>
            <a:r>
              <a:rPr lang="en-US">
                <a:solidFill>
                  <a:srgbClr val="FFFFFF"/>
                </a:solidFill>
              </a:rPr>
              <a:t>We will do several in-class assignments during the semester.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en-US">
                <a:solidFill>
                  <a:srgbClr val="CCFF00"/>
                </a:solidFill>
              </a:rPr>
              <a:t>These will be done in small groups.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en-US">
                <a:solidFill>
                  <a:srgbClr val="FFFFFF"/>
                </a:solidFill>
              </a:rPr>
              <a:t>Seating will be assigned (a seating chart will be posted).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en-US">
                <a:solidFill>
                  <a:srgbClr val="CCFF00"/>
                </a:solidFill>
              </a:rPr>
              <a:t>Each group member receives the same score.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en-US">
                <a:solidFill>
                  <a:srgbClr val="FFFFFF"/>
                </a:solidFill>
              </a:rPr>
              <a:t>Some times you may need to do reading in advance.</a:t>
            </a:r>
          </a:p>
          <a:p>
            <a:pPr lvl="0" rtl="0">
              <a:buSzPct val="45000"/>
              <a:buFont typeface="StarSymbol"/>
              <a:buChar char="●"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B4168DEC-F7A5-AB74-1399-B804EDDBF1B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r="10848"/>
          <a:stretch>
            <a:fillRect/>
          </a:stretch>
        </p:blipFill>
        <p:spPr>
          <a:xfrm>
            <a:off x="-5040" y="11880"/>
            <a:ext cx="10084680" cy="75481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24A1579-358D-BE16-90C6-B39D33432CB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22520" y="112680"/>
            <a:ext cx="8604360" cy="526147"/>
          </a:xfrm>
        </p:spPr>
        <p:txBody>
          <a:bodyPr vert="horz"/>
          <a:lstStyle/>
          <a:p>
            <a:pPr lvl="0" rtl="0"/>
            <a:r>
              <a:rPr lang="en-US" dirty="0">
                <a:solidFill>
                  <a:srgbClr val="FFFF66"/>
                </a:solidFill>
              </a:rPr>
              <a:t>Labs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BB6A5-52F5-73F9-5D73-93115B60368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22520" y="916904"/>
            <a:ext cx="8604360" cy="5206320"/>
          </a:xfrm>
        </p:spPr>
        <p:txBody>
          <a:bodyPr vert="horz">
            <a:normAutofit fontScale="92500" lnSpcReduction="10000"/>
          </a:bodyPr>
          <a:lstStyle/>
          <a:p>
            <a:pPr lvl="0" rtl="0">
              <a:buSzPct val="45000"/>
              <a:buFont typeface="StarSymbol"/>
              <a:buChar char="●"/>
            </a:pPr>
            <a:r>
              <a:rPr lang="en-US" dirty="0">
                <a:solidFill>
                  <a:srgbClr val="FFFFFF"/>
                </a:solidFill>
              </a:rPr>
              <a:t>You will have a lab this week, not just, “Hi, how are you?”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en-US" dirty="0">
                <a:solidFill>
                  <a:srgbClr val="CCFF00"/>
                </a:solidFill>
              </a:rPr>
              <a:t>You will receive all necessary lab materials (including printed labs) during your lab.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en-US" dirty="0">
                <a:solidFill>
                  <a:srgbClr val="FFFFFF"/>
                </a:solidFill>
              </a:rPr>
              <a:t>Some labs require pre-lab reading. Your lab instructor, will notify you.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en-US" dirty="0">
                <a:solidFill>
                  <a:srgbClr val="CCFF00"/>
                </a:solidFill>
              </a:rPr>
              <a:t>On blackboard, lab scores will appear as Lab 1, Lab 2, Lab 3, etc. which corresponds to the week.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en-US" dirty="0">
                <a:solidFill>
                  <a:srgbClr val="FFFFFF"/>
                </a:solidFill>
              </a:rPr>
              <a:t>Night labs will get to see stars at our observatory, day lab will look at sunspots at some point.</a:t>
            </a:r>
          </a:p>
          <a:p>
            <a:pPr lvl="0" rtl="0">
              <a:buSzPct val="45000"/>
              <a:buFont typeface="StarSymbol"/>
              <a:buChar char="●"/>
            </a:pP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88E1EC36-CB3B-F734-0C1C-0B36550F352C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r="10848"/>
          <a:stretch>
            <a:fillRect/>
          </a:stretch>
        </p:blipFill>
        <p:spPr>
          <a:xfrm>
            <a:off x="-5040" y="11880"/>
            <a:ext cx="10084680" cy="75481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CA0C409-5DB8-88E8-34BB-03DCBC0841D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22520" y="112680"/>
            <a:ext cx="8604360" cy="1258920"/>
          </a:xfrm>
        </p:spPr>
        <p:txBody>
          <a:bodyPr vert="horz"/>
          <a:lstStyle/>
          <a:p>
            <a:pPr lvl="0" rtl="0"/>
            <a:r>
              <a:rPr lang="en-US">
                <a:solidFill>
                  <a:srgbClr val="FFFF66"/>
                </a:solidFill>
              </a:rPr>
              <a:t>Labs on Brightspace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8E4741-735B-259E-8BAD-FC93D2FFE5A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40159" y="1280159"/>
            <a:ext cx="8604360" cy="5206320"/>
          </a:xfrm>
        </p:spPr>
        <p:txBody>
          <a:bodyPr vert="horz"/>
          <a:lstStyle/>
          <a:p>
            <a:pPr lvl="0" rtl="0">
              <a:buSzPct val="45000"/>
              <a:buFont typeface="StarSymbol"/>
              <a:buChar char="●"/>
            </a:pPr>
            <a:r>
              <a:rPr lang="en-US">
                <a:solidFill>
                  <a:srgbClr val="FFFFFF"/>
                </a:solidFill>
              </a:rPr>
              <a:t>Labs will total to 260 points.</a:t>
            </a:r>
          </a:p>
          <a:p>
            <a:pPr lvl="0" rtl="0">
              <a:buSzPct val="45000"/>
              <a:buFont typeface="StarSymbol"/>
              <a:buChar char="●"/>
            </a:pPr>
            <a:endParaRPr lang="en-US">
              <a:solidFill>
                <a:srgbClr val="FFFFFF"/>
              </a:solidFill>
            </a:endParaRPr>
          </a:p>
          <a:p>
            <a:pPr lvl="0" rtl="0">
              <a:buSzPct val="45000"/>
              <a:buFont typeface="StarSymbol"/>
              <a:buChar char="●"/>
            </a:pPr>
            <a:r>
              <a:rPr lang="en-US">
                <a:solidFill>
                  <a:srgbClr val="FFFFFF"/>
                </a:solidFill>
              </a:rPr>
              <a:t>Each lab is 20 points, with 13 labs in total.</a:t>
            </a:r>
          </a:p>
          <a:p>
            <a:pPr lvl="0" rtl="0">
              <a:buSzPct val="45000"/>
              <a:buFont typeface="StarSymbol"/>
              <a:buChar char="●"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D3EA598D-389F-94F3-19AA-98A071F65661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r="10848"/>
          <a:stretch>
            <a:fillRect/>
          </a:stretch>
        </p:blipFill>
        <p:spPr>
          <a:xfrm>
            <a:off x="-5040" y="11880"/>
            <a:ext cx="10084680" cy="75481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3B5D5DD-CD93-5980-A3AE-9F862ABBF8A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40159" y="627480"/>
            <a:ext cx="8604360" cy="1258920"/>
          </a:xfrm>
        </p:spPr>
        <p:txBody>
          <a:bodyPr vert="horz"/>
          <a:lstStyle/>
          <a:p>
            <a:pPr lvl="0" rtl="0"/>
            <a:r>
              <a:rPr lang="en-US">
                <a:solidFill>
                  <a:srgbClr val="FFFF66"/>
                </a:solidFill>
              </a:rPr>
              <a:t>Turning Technologies ‘clicker’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5DCE78-386B-6352-0C24-9399DEC6D18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40159" y="2101680"/>
            <a:ext cx="8604360" cy="4384800"/>
          </a:xfrm>
        </p:spPr>
        <p:txBody>
          <a:bodyPr vert="horz"/>
          <a:lstStyle/>
          <a:p>
            <a:pPr lvl="0" rtl="0">
              <a:buSzPct val="45000"/>
              <a:buFont typeface="StarSymbol"/>
              <a:buChar char="●"/>
            </a:pPr>
            <a:r>
              <a:rPr lang="en-US" dirty="0">
                <a:solidFill>
                  <a:srgbClr val="CCFF00"/>
                </a:solidFill>
              </a:rPr>
              <a:t>These will be used for quizzes and general questions.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en-US" dirty="0">
                <a:solidFill>
                  <a:srgbClr val="CCFF00"/>
                </a:solidFill>
              </a:rPr>
              <a:t>Also called Point Solutions or </a:t>
            </a:r>
            <a:r>
              <a:rPr lang="en-US" dirty="0" err="1">
                <a:solidFill>
                  <a:srgbClr val="CCFF00"/>
                </a:solidFill>
              </a:rPr>
              <a:t>responseware</a:t>
            </a:r>
            <a:r>
              <a:rPr lang="en-US" dirty="0">
                <a:solidFill>
                  <a:srgbClr val="CCFF00"/>
                </a:solidFill>
              </a:rPr>
              <a:t>.</a:t>
            </a:r>
          </a:p>
          <a:p>
            <a:pPr lvl="1">
              <a:buSzPct val="45000"/>
              <a:buFont typeface="StarSymbol"/>
              <a:buChar char="●"/>
            </a:pPr>
            <a:r>
              <a:rPr lang="en-US" dirty="0">
                <a:solidFill>
                  <a:srgbClr val="CCFF00"/>
                </a:solidFill>
              </a:rPr>
              <a:t>Need a license (it costs)</a:t>
            </a:r>
          </a:p>
          <a:p>
            <a:pPr lvl="1">
              <a:buSzPct val="45000"/>
              <a:buFont typeface="StarSymbol"/>
              <a:buChar char="●"/>
            </a:pPr>
            <a:r>
              <a:rPr lang="en-US" dirty="0">
                <a:solidFill>
                  <a:srgbClr val="CCFF00"/>
                </a:solidFill>
              </a:rPr>
              <a:t>Need to link our course.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2279BB0B-E561-0DFF-B188-826F53681BB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r="10848"/>
          <a:stretch>
            <a:fillRect/>
          </a:stretch>
        </p:blipFill>
        <p:spPr>
          <a:xfrm>
            <a:off x="-5040" y="11880"/>
            <a:ext cx="10084680" cy="75481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0970A6F-1C91-8F41-5826-219DF8E023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40159" y="565200"/>
            <a:ext cx="8604360" cy="1384200"/>
          </a:xfrm>
        </p:spPr>
        <p:txBody>
          <a:bodyPr vert="horz">
            <a:spAutoFit/>
          </a:bodyPr>
          <a:lstStyle/>
          <a:p>
            <a:pPr lvl="0" rtl="0"/>
            <a:r>
              <a:rPr lang="en-US">
                <a:solidFill>
                  <a:srgbClr val="FFFFFF"/>
                </a:solidFill>
              </a:rPr>
              <a:t>Any questions on grading or work?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2386</TotalTime>
  <Words>691</Words>
  <Application>Microsoft Office PowerPoint</Application>
  <PresentationFormat>Widescreen</PresentationFormat>
  <Paragraphs>77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Aptos</vt:lpstr>
      <vt:lpstr>Arial</vt:lpstr>
      <vt:lpstr>Liberation Sans</vt:lpstr>
      <vt:lpstr>Liberation Serif</vt:lpstr>
      <vt:lpstr>StarSymbol</vt:lpstr>
      <vt:lpstr>Times</vt:lpstr>
      <vt:lpstr>Default</vt:lpstr>
      <vt:lpstr>Welcome to Astronomy 115 http://sdbv.missouristate.edu/mreed/CLASS/A115</vt:lpstr>
      <vt:lpstr>Astronomy 115</vt:lpstr>
      <vt:lpstr>Emergency stuff (in syllabus too)</vt:lpstr>
      <vt:lpstr>http://sdbv.missouristate.edu/mreed/CLASS/A115</vt:lpstr>
      <vt:lpstr>Grading  Based on answers, not effort.</vt:lpstr>
      <vt:lpstr>Tests</vt:lpstr>
      <vt:lpstr>Group Projects</vt:lpstr>
      <vt:lpstr>Homework</vt:lpstr>
      <vt:lpstr>In-class Assignments</vt:lpstr>
      <vt:lpstr>Labs</vt:lpstr>
      <vt:lpstr>Labs on Brightspace</vt:lpstr>
      <vt:lpstr>Turning Technologies ‘clicker’</vt:lpstr>
      <vt:lpstr>Any questions on grading or work?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Astronomy 115 http://sdbv.missouristate.edu/mreed/CLASS/A115</dc:title>
  <dc:creator>Kepler186</dc:creator>
  <cp:lastModifiedBy>Reed, Michael D</cp:lastModifiedBy>
  <cp:revision>23</cp:revision>
  <dcterms:created xsi:type="dcterms:W3CDTF">2017-08-22T05:33:09Z</dcterms:created>
  <dcterms:modified xsi:type="dcterms:W3CDTF">2024-05-22T16:01:44Z</dcterms:modified>
</cp:coreProperties>
</file>